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02" r:id="rId3"/>
    <p:sldMasterId id="2147483714" r:id="rId4"/>
  </p:sldMasterIdLst>
  <p:notesMasterIdLst>
    <p:notesMasterId r:id="rId19"/>
  </p:notesMasterIdLst>
  <p:handoutMasterIdLst>
    <p:handoutMasterId r:id="rId20"/>
  </p:handoutMasterIdLst>
  <p:sldIdLst>
    <p:sldId id="1365" r:id="rId5"/>
    <p:sldId id="1347" r:id="rId6"/>
    <p:sldId id="1364" r:id="rId7"/>
    <p:sldId id="336" r:id="rId8"/>
    <p:sldId id="1313" r:id="rId9"/>
    <p:sldId id="1314" r:id="rId10"/>
    <p:sldId id="256" r:id="rId11"/>
    <p:sldId id="1374" r:id="rId12"/>
    <p:sldId id="1375" r:id="rId13"/>
    <p:sldId id="1376" r:id="rId14"/>
    <p:sldId id="263" r:id="rId15"/>
    <p:sldId id="264" r:id="rId16"/>
    <p:sldId id="265" r:id="rId17"/>
    <p:sldId id="266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3" autoAdjust="0"/>
    <p:restoredTop sz="96086" autoAdjust="0"/>
  </p:normalViewPr>
  <p:slideViewPr>
    <p:cSldViewPr>
      <p:cViewPr varScale="1">
        <p:scale>
          <a:sx n="102" d="100"/>
          <a:sy n="102" d="100"/>
        </p:scale>
        <p:origin x="121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2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67AA41-E818-40D7-BF5C-3E875733CA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Class – The Book Of Revelation (68)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90A6C-74CE-4148-8D9A-29D556BB91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6/27/2021 am class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903B3-412C-4D5E-8DD4-76A450E871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8BF5-1B0D-4578-B693-F70B4B8021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09BE227F-C1F2-4F79-973C-5BEDD6AC544C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658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r>
              <a:rPr lang="en-US"/>
              <a:t>Class – The Book Of Revelation (68)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r>
              <a:rPr lang="en-US"/>
              <a:t>6/27/2021 am class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250"/>
            <a:ext cx="5852160" cy="3780800"/>
          </a:xfrm>
          <a:prstGeom prst="rect">
            <a:avLst/>
          </a:prstGeom>
        </p:spPr>
        <p:txBody>
          <a:bodyPr vert="horz" lIns="95747" tIns="47873" rIns="95747" bIns="478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173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090E7368-30C1-4961-A717-F49AA5E9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033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423-EF35-4765-873E-94B55C70340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B39-3E3F-4511-8D5E-F3B6F866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6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423-EF35-4765-873E-94B55C70340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B39-3E3F-4511-8D5E-F3B6F866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9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423-EF35-4765-873E-94B55C70340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B39-3E3F-4511-8D5E-F3B6F866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5A7-E6D2-4526-8D83-131C5E6A6D2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0510-22FD-45F5-A62B-513EB0D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38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5A7-E6D2-4526-8D83-131C5E6A6D2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0510-22FD-45F5-A62B-513EB0D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85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5A7-E6D2-4526-8D83-131C5E6A6D2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0510-22FD-45F5-A62B-513EB0D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44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5A7-E6D2-4526-8D83-131C5E6A6D2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0510-22FD-45F5-A62B-513EB0D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2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5A7-E6D2-4526-8D83-131C5E6A6D2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0510-22FD-45F5-A62B-513EB0D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15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5A7-E6D2-4526-8D83-131C5E6A6D2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0510-22FD-45F5-A62B-513EB0D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81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5A7-E6D2-4526-8D83-131C5E6A6D2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0510-22FD-45F5-A62B-513EB0D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70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5A7-E6D2-4526-8D83-131C5E6A6D2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0510-22FD-45F5-A62B-513EB0D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9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423-EF35-4765-873E-94B55C70340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B39-3E3F-4511-8D5E-F3B6F866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35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5A7-E6D2-4526-8D83-131C5E6A6D2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0510-22FD-45F5-A62B-513EB0D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46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5A7-E6D2-4526-8D83-131C5E6A6D2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0510-22FD-45F5-A62B-513EB0D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60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5A7-E6D2-4526-8D83-131C5E6A6D2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0510-22FD-45F5-A62B-513EB0D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06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3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4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4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4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4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4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4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4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4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335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335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sp>
        <p:nvSpPr>
          <p:cNvPr id="133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56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35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35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1CCCA2-2F5D-4CDC-AF89-9B1D87D5FCD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45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E8484-0DAD-4CDA-9344-403B479BE8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62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C329D-F0F9-47EC-A3AD-218DFC1184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21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C9F0B-A808-4A25-AC3A-B4A0CD86B53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09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89BA5-3163-404D-B510-9794598D669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87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F3C9C-E132-4218-87CA-08C2F83CFC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80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B43B9-64F4-4394-9E5F-B2DEF91AEEE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5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423-EF35-4765-873E-94B55C70340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B39-3E3F-4511-8D5E-F3B6F866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25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6DBA6-B2F2-4480-98C1-712269ECA4C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07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19775-BD10-477A-976D-81C3CBB024C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08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82F0A-B794-42EE-8DB0-3736E66712D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27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E72F4-22DC-4A31-9DC5-3AC9E4C348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8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97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5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45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61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32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78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423-EF35-4765-873E-94B55C70340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B39-3E3F-4511-8D5E-F3B6F866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314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9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44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2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41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7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14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7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23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45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10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423-EF35-4765-873E-94B55C70340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B39-3E3F-4511-8D5E-F3B6F866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28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01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423-EF35-4765-873E-94B55C70340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B39-3E3F-4511-8D5E-F3B6F866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5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423-EF35-4765-873E-94B55C70340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B39-3E3F-4511-8D5E-F3B6F866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6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423-EF35-4765-873E-94B55C70340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B39-3E3F-4511-8D5E-F3B6F866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6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423-EF35-4765-873E-94B55C70340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B39-3E3F-4511-8D5E-F3B6F866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4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79423-EF35-4765-873E-94B55C70340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32B39-3E3F-4511-8D5E-F3B6F866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8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A05A7-E6D2-4526-8D83-131C5E6A6D2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10510-22FD-45F5-A62B-513EB0D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9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3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sp>
        <p:nvSpPr>
          <p:cNvPr id="123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3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23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23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A00ACB2-7B7C-4F68-B4BF-21CC3FD90BB8}" type="slidenum">
              <a:rPr lang="en-US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9715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669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927B-E843-462E-9476-E45B6FC0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" y="1905000"/>
            <a:ext cx="8533811" cy="2086725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Study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Book Of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4570-74C7-4D91-8578-009947D53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648918"/>
            <a:ext cx="7696200" cy="424732"/>
          </a:xfr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June 27,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96AF-6424-41FA-BBC3-01A62FCD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085DC-C5DD-4A28-94F6-F9F029BCA1AE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98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Revelation 18:3</a:t>
            </a: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30362"/>
            <a:ext cx="7848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85900" y="1828800"/>
            <a:ext cx="60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“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For by the wine of the wrath of her fornication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all the nations are fallen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; and the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kings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of the earth committed fornication with her, and the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merchants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of the earth waxed rich by the power of her wantonness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840107-64F0-40BA-ABD9-DD22A891578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18</a:t>
            </a:r>
          </a:p>
        </p:txBody>
      </p:sp>
    </p:spTree>
    <p:extLst>
      <p:ext uri="{BB962C8B-B14F-4D97-AF65-F5344CB8AC3E}">
        <p14:creationId xmlns:p14="http://schemas.microsoft.com/office/powerpoint/2010/main" val="367984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8450"/>
            <a:ext cx="8991600" cy="1446550"/>
          </a:xfr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Elephant" pitchFamily="18" charset="0"/>
              </a:rPr>
              <a:t>Judgment of Wicked Babylon –</a:t>
            </a:r>
            <a:br>
              <a:rPr lang="en-US" b="1" dirty="0">
                <a:solidFill>
                  <a:schemeClr val="bg1"/>
                </a:solidFill>
                <a:latin typeface="Elephant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Elephant" pitchFamily="18" charset="0"/>
              </a:rPr>
              <a:t>The Announcement!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799"/>
            <a:ext cx="8229600" cy="4327338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The </a:t>
            </a:r>
            <a:r>
              <a:rPr lang="en-US" b="1" dirty="0">
                <a:latin typeface="OldCentury" pitchFamily="2" charset="0"/>
              </a:rPr>
              <a:t>headline </a:t>
            </a:r>
            <a:r>
              <a:rPr lang="en-US" dirty="0">
                <a:latin typeface="Book Antiqua" pitchFamily="18" charset="0"/>
              </a:rPr>
              <a:t>from chapter </a:t>
            </a:r>
            <a:r>
              <a:rPr lang="en-US" b="1" dirty="0">
                <a:latin typeface="OldCentury" pitchFamily="2" charset="0"/>
              </a:rPr>
              <a:t>14:8</a:t>
            </a:r>
          </a:p>
          <a:p>
            <a:r>
              <a:rPr lang="en-US" dirty="0">
                <a:latin typeface="Book Antiqua" pitchFamily="18" charset="0"/>
              </a:rPr>
              <a:t>Angel with </a:t>
            </a:r>
            <a:r>
              <a:rPr lang="en-US" b="1" dirty="0">
                <a:latin typeface="OldCentury" pitchFamily="2" charset="0"/>
              </a:rPr>
              <a:t>great authority </a:t>
            </a:r>
            <a:r>
              <a:rPr lang="en-US" dirty="0">
                <a:latin typeface="Book Antiqua" pitchFamily="18" charset="0"/>
              </a:rPr>
              <a:t>coming down from heaven – </a:t>
            </a:r>
            <a:r>
              <a:rPr lang="en-US" b="1" dirty="0">
                <a:latin typeface="OldCentury" pitchFamily="2" charset="0"/>
              </a:rPr>
              <a:t>illuminated</a:t>
            </a:r>
            <a:r>
              <a:rPr lang="en-US" dirty="0">
                <a:latin typeface="Book Antiqua" pitchFamily="18" charset="0"/>
              </a:rPr>
              <a:t> the whole earth – important message forthcoming!</a:t>
            </a:r>
          </a:p>
          <a:p>
            <a:r>
              <a:rPr lang="en-US" dirty="0">
                <a:latin typeface="Book Antiqua" pitchFamily="18" charset="0"/>
              </a:rPr>
              <a:t>At the time of John’s writing Rome is still a major power. This is written to show the </a:t>
            </a:r>
            <a:r>
              <a:rPr lang="en-US" b="1" dirty="0">
                <a:latin typeface="OldCentury" pitchFamily="2" charset="0"/>
              </a:rPr>
              <a:t>certainty of her fall </a:t>
            </a:r>
            <a:r>
              <a:rPr lang="en-US" dirty="0">
                <a:latin typeface="Book Antiqua" pitchFamily="18" charset="0"/>
              </a:rPr>
              <a:t>(</a:t>
            </a:r>
            <a:r>
              <a:rPr lang="en-US" i="1" dirty="0">
                <a:latin typeface="Georgia" pitchFamily="18" charset="0"/>
              </a:rPr>
              <a:t>prophetic</a:t>
            </a:r>
            <a:r>
              <a:rPr lang="en-US" dirty="0">
                <a:latin typeface="Book Antiqua" pitchFamily="18" charset="0"/>
              </a:rPr>
              <a:t>)</a:t>
            </a:r>
          </a:p>
          <a:p>
            <a:r>
              <a:rPr lang="en-US" b="1" dirty="0">
                <a:latin typeface="OldCentury" pitchFamily="2" charset="0"/>
              </a:rPr>
              <a:t>Reason</a:t>
            </a:r>
            <a:r>
              <a:rPr lang="en-US" dirty="0">
                <a:latin typeface="Book Antiqua" pitchFamily="18" charset="0"/>
              </a:rPr>
              <a:t> for her fall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9C2DE3-0EBD-4AC9-9D1E-76CCAF798B9E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18</a:t>
            </a:r>
          </a:p>
        </p:txBody>
      </p:sp>
    </p:spTree>
    <p:extLst>
      <p:ext uri="{BB962C8B-B14F-4D97-AF65-F5344CB8AC3E}">
        <p14:creationId xmlns:p14="http://schemas.microsoft.com/office/powerpoint/2010/main" val="353256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9441"/>
          </a:xfrm>
          <a:solidFill>
            <a:schemeClr val="tx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Elephant" pitchFamily="18" charset="0"/>
              </a:rPr>
              <a:t>Babylon – Rome?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5078313"/>
          </a:xfr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“</a:t>
            </a:r>
            <a:r>
              <a:rPr lang="en-US" b="1" dirty="0">
                <a:latin typeface="OldCentury" pitchFamily="2" charset="0"/>
              </a:rPr>
              <a:t>Babylon, the great is fallen, fallen</a:t>
            </a:r>
            <a:r>
              <a:rPr lang="en-US" dirty="0">
                <a:latin typeface="Book Antiqua" pitchFamily="18" charset="0"/>
              </a:rPr>
              <a:t>”</a:t>
            </a:r>
            <a:br>
              <a:rPr lang="en-US" dirty="0">
                <a:latin typeface="Book Antiqua" pitchFamily="18" charset="0"/>
              </a:rPr>
            </a:br>
            <a:r>
              <a:rPr lang="en-US" dirty="0">
                <a:latin typeface="Book Antiqua" pitchFamily="18" charset="0"/>
              </a:rPr>
              <a:t>(</a:t>
            </a:r>
            <a:r>
              <a:rPr lang="en-US" dirty="0">
                <a:latin typeface="OldCentury" pitchFamily="2" charset="0"/>
              </a:rPr>
              <a:t>Isaiah 21:9; cf. Isaiah 13:19; Jeremiah 50-51</a:t>
            </a:r>
            <a:r>
              <a:rPr lang="en-US" dirty="0">
                <a:latin typeface="Book Antiqua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Isaiah 23:15-17 – Tyre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Why called </a:t>
            </a:r>
            <a:r>
              <a:rPr lang="en-US" b="1" dirty="0">
                <a:latin typeface="OldCentury" pitchFamily="2" charset="0"/>
              </a:rPr>
              <a:t>Babylon</a:t>
            </a:r>
            <a:r>
              <a:rPr lang="en-US" dirty="0">
                <a:latin typeface="Book Antiqua" pitchFamily="18" charset="0"/>
              </a:rPr>
              <a:t>?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latin typeface="Georgia" pitchFamily="18" charset="0"/>
              </a:rPr>
              <a:t>Both world ruling cities – capitals of empires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latin typeface="Georgia" pitchFamily="18" charset="0"/>
              </a:rPr>
              <a:t>Both thought themselves secure and invincible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latin typeface="Georgia" pitchFamily="18" charset="0"/>
              </a:rPr>
              <a:t>God brought down the pride and arrogance of ancient Babylon – would also bring down Rome!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D8F2F9-EEC0-4643-AF6D-1F1736B8E2FA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18</a:t>
            </a:r>
          </a:p>
        </p:txBody>
      </p:sp>
    </p:spTree>
    <p:extLst>
      <p:ext uri="{BB962C8B-B14F-4D97-AF65-F5344CB8AC3E}">
        <p14:creationId xmlns:p14="http://schemas.microsoft.com/office/powerpoint/2010/main" val="197489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6378"/>
            <a:ext cx="8229600" cy="769441"/>
          </a:xfrm>
          <a:solidFill>
            <a:schemeClr val="tx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Elephant" pitchFamily="18" charset="0"/>
              </a:rPr>
              <a:t>Word Pictures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2159"/>
            <a:ext cx="8229600" cy="4425827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Dwelling place for demons</a:t>
            </a:r>
          </a:p>
          <a:p>
            <a:r>
              <a:rPr lang="en-US" dirty="0">
                <a:latin typeface="Book Antiqua" pitchFamily="18" charset="0"/>
              </a:rPr>
              <a:t>A prison for every foul spirit</a:t>
            </a:r>
          </a:p>
          <a:p>
            <a:r>
              <a:rPr lang="en-US" dirty="0">
                <a:latin typeface="Book Antiqua" pitchFamily="18" charset="0"/>
              </a:rPr>
              <a:t>A cage for every unclean and hated bird! (</a:t>
            </a:r>
            <a:r>
              <a:rPr lang="en-US" b="1" dirty="0">
                <a:latin typeface="OldCentury" pitchFamily="2" charset="0"/>
              </a:rPr>
              <a:t>Isaiah 34:11-15</a:t>
            </a:r>
            <a:r>
              <a:rPr lang="en-US" dirty="0">
                <a:latin typeface="Book Antiqua" pitchFamily="18" charset="0"/>
              </a:rPr>
              <a:t>)</a:t>
            </a:r>
          </a:p>
          <a:p>
            <a:r>
              <a:rPr lang="en-US" dirty="0">
                <a:latin typeface="Book Antiqua" pitchFamily="18" charset="0"/>
              </a:rPr>
              <a:t>Glorious pagan temples not inhabited by evil and gruesome things – </a:t>
            </a:r>
            <a:r>
              <a:rPr lang="en-US" b="1" dirty="0">
                <a:latin typeface="OldCentury" pitchFamily="2" charset="0"/>
              </a:rPr>
              <a:t>word pictures</a:t>
            </a:r>
            <a:r>
              <a:rPr lang="en-US" dirty="0">
                <a:latin typeface="Book Antiqua" pitchFamily="18" charset="0"/>
              </a:rPr>
              <a:t>!</a:t>
            </a:r>
          </a:p>
          <a:p>
            <a:r>
              <a:rPr lang="en-US" dirty="0">
                <a:latin typeface="Book Antiqua" pitchFamily="18" charset="0"/>
              </a:rPr>
              <a:t>Satan’s empire and Rome intertwined </a:t>
            </a:r>
            <a:br>
              <a:rPr lang="en-US" dirty="0">
                <a:latin typeface="Book Antiqua" pitchFamily="18" charset="0"/>
              </a:rPr>
            </a:br>
            <a:r>
              <a:rPr lang="en-US" dirty="0">
                <a:latin typeface="Book Antiqua" pitchFamily="18" charset="0"/>
              </a:rPr>
              <a:t>(cf. Revelation 12-13)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25541A-725D-4844-9D8F-084DD6E9AD79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18</a:t>
            </a:r>
          </a:p>
        </p:txBody>
      </p:sp>
    </p:spTree>
    <p:extLst>
      <p:ext uri="{BB962C8B-B14F-4D97-AF65-F5344CB8AC3E}">
        <p14:creationId xmlns:p14="http://schemas.microsoft.com/office/powerpoint/2010/main" val="46133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9441"/>
          </a:xfrm>
          <a:solidFill>
            <a:schemeClr val="tx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Elephant" pitchFamily="18" charset="0"/>
              </a:rPr>
              <a:t>Reason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410712"/>
          </a:xfr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Georgia" pitchFamily="18" charset="0"/>
              </a:rPr>
              <a:t>“</a:t>
            </a:r>
            <a:r>
              <a:rPr lang="en-US" b="1" i="1" dirty="0">
                <a:latin typeface="Georgia" pitchFamily="18" charset="0"/>
              </a:rPr>
              <a:t>For </a:t>
            </a:r>
            <a:r>
              <a:rPr lang="en-US" b="1" i="1" u="sng" dirty="0">
                <a:latin typeface="Georgia" pitchFamily="18" charset="0"/>
              </a:rPr>
              <a:t>all nations</a:t>
            </a:r>
            <a:r>
              <a:rPr lang="en-US" b="1" i="1" dirty="0">
                <a:latin typeface="Georgia" pitchFamily="18" charset="0"/>
              </a:rPr>
              <a:t> have drunk of the wine of the wrath of her fornication</a:t>
            </a:r>
            <a:r>
              <a:rPr lang="en-US" i="1" dirty="0">
                <a:latin typeface="Georgia" pitchFamily="18" charset="0"/>
              </a:rPr>
              <a:t>”</a:t>
            </a:r>
          </a:p>
          <a:p>
            <a:r>
              <a:rPr lang="en-US" i="1" dirty="0">
                <a:latin typeface="Georgia" pitchFamily="18" charset="0"/>
              </a:rPr>
              <a:t>“</a:t>
            </a:r>
            <a:r>
              <a:rPr lang="en-US" b="1" i="1" u="sng" dirty="0">
                <a:latin typeface="Georgia" pitchFamily="18" charset="0"/>
              </a:rPr>
              <a:t>Kings</a:t>
            </a:r>
            <a:r>
              <a:rPr lang="en-US" b="1" i="1" dirty="0">
                <a:latin typeface="Georgia" pitchFamily="18" charset="0"/>
              </a:rPr>
              <a:t> of the earth have committed fornication with her</a:t>
            </a:r>
            <a:r>
              <a:rPr lang="en-US" i="1" dirty="0">
                <a:latin typeface="Georgia" pitchFamily="18" charset="0"/>
              </a:rPr>
              <a:t>”</a:t>
            </a:r>
          </a:p>
          <a:p>
            <a:r>
              <a:rPr lang="en-US" i="1" dirty="0">
                <a:latin typeface="Georgia" pitchFamily="18" charset="0"/>
              </a:rPr>
              <a:t>“</a:t>
            </a:r>
            <a:r>
              <a:rPr lang="en-US" b="1" i="1" u="sng" dirty="0">
                <a:latin typeface="Georgia" pitchFamily="18" charset="0"/>
              </a:rPr>
              <a:t>Merchants</a:t>
            </a:r>
            <a:r>
              <a:rPr lang="en-US" b="1" i="1" dirty="0">
                <a:latin typeface="Georgia" pitchFamily="18" charset="0"/>
              </a:rPr>
              <a:t> of earth have become rich through abundance of her luxury</a:t>
            </a:r>
            <a:r>
              <a:rPr lang="en-US" i="1" dirty="0">
                <a:latin typeface="Georgia" pitchFamily="18" charset="0"/>
              </a:rPr>
              <a:t>.”</a:t>
            </a:r>
          </a:p>
          <a:p>
            <a:r>
              <a:rPr lang="en-US" dirty="0">
                <a:latin typeface="Book Antiqua" pitchFamily="18" charset="0"/>
              </a:rPr>
              <a:t>Not content to sin herself – brought in </a:t>
            </a:r>
            <a:r>
              <a:rPr lang="en-US" b="1" dirty="0">
                <a:latin typeface="OldCentury" pitchFamily="2" charset="0"/>
              </a:rPr>
              <a:t>others to join her</a:t>
            </a:r>
          </a:p>
          <a:p>
            <a:r>
              <a:rPr lang="en-US" b="1" dirty="0">
                <a:latin typeface="OldCentury" pitchFamily="2" charset="0"/>
              </a:rPr>
              <a:t>Spiritual fornication</a:t>
            </a:r>
            <a:r>
              <a:rPr lang="en-US" dirty="0">
                <a:latin typeface="Book Antiqua" pitchFamily="18" charset="0"/>
              </a:rPr>
              <a:t> – turning against the God of heaven!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B64A07-28A5-4731-A584-4CF6F96C865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18</a:t>
            </a:r>
          </a:p>
        </p:txBody>
      </p:sp>
    </p:spTree>
    <p:extLst>
      <p:ext uri="{BB962C8B-B14F-4D97-AF65-F5344CB8AC3E}">
        <p14:creationId xmlns:p14="http://schemas.microsoft.com/office/powerpoint/2010/main" val="13588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25959"/>
            <a:ext cx="8686800" cy="769441"/>
          </a:xfrm>
          <a:solidFill>
            <a:schemeClr val="tx1"/>
          </a:solidFill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Elephant" pitchFamily="18" charset="0"/>
              </a:rPr>
              <a:t>The Harlot Of Chapter 17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401479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300" dirty="0">
                <a:latin typeface="Book Antiqua" panose="02040602050305030304" pitchFamily="18" charset="0"/>
              </a:rPr>
              <a:t>The </a:t>
            </a:r>
            <a:r>
              <a:rPr lang="en-US" sz="2300" b="1" dirty="0">
                <a:latin typeface="Book Antiqua" panose="02040602050305030304" pitchFamily="18" charset="0"/>
              </a:rPr>
              <a:t>harlot (mother of harlots) </a:t>
            </a:r>
            <a:r>
              <a:rPr lang="en-US" sz="2300" dirty="0">
                <a:latin typeface="Book Antiqua" pitchFamily="18" charset="0"/>
              </a:rPr>
              <a:t> –  the object of coming judgment  –  the </a:t>
            </a:r>
            <a:r>
              <a:rPr lang="en-US" sz="2300" b="1" dirty="0">
                <a:latin typeface="Book Antiqua" panose="02040602050305030304" pitchFamily="18" charset="0"/>
              </a:rPr>
              <a:t>sentence</a:t>
            </a:r>
            <a:r>
              <a:rPr lang="en-US" sz="2300" dirty="0">
                <a:latin typeface="Book Antiqua" pitchFamily="18" charset="0"/>
              </a:rPr>
              <a:t> is pronounced</a:t>
            </a:r>
          </a:p>
          <a:p>
            <a:pPr lvl="1">
              <a:spcBef>
                <a:spcPts val="0"/>
              </a:spcBef>
            </a:pPr>
            <a:r>
              <a:rPr lang="en-US" sz="2300" dirty="0">
                <a:latin typeface="Book Antiqua" pitchFamily="18" charset="0"/>
              </a:rPr>
              <a:t>In the OT three cities are designated as “Harlots” and another as a mistress given to pleasure.</a:t>
            </a:r>
          </a:p>
          <a:p>
            <a:pPr lvl="1">
              <a:spcBef>
                <a:spcPts val="0"/>
              </a:spcBef>
            </a:pPr>
            <a:r>
              <a:rPr lang="en-US" sz="2300" dirty="0">
                <a:latin typeface="Book Antiqua" pitchFamily="18" charset="0"/>
              </a:rPr>
              <a:t>Nineveh. Nahum 3:1, 4 (Cruelty)</a:t>
            </a:r>
          </a:p>
          <a:p>
            <a:pPr lvl="1">
              <a:spcBef>
                <a:spcPts val="0"/>
              </a:spcBef>
            </a:pPr>
            <a:r>
              <a:rPr lang="en-US" sz="2300" dirty="0">
                <a:latin typeface="Book Antiqua" pitchFamily="18" charset="0"/>
              </a:rPr>
              <a:t>Tyre. Isaiah 23:15-17; Ezekiel 26-27 (Commerce)</a:t>
            </a:r>
          </a:p>
          <a:p>
            <a:pPr lvl="1">
              <a:spcBef>
                <a:spcPts val="0"/>
              </a:spcBef>
            </a:pPr>
            <a:r>
              <a:rPr lang="en-US" sz="2300" dirty="0">
                <a:latin typeface="Book Antiqua" pitchFamily="18" charset="0"/>
              </a:rPr>
              <a:t>Babylon. Isaiah 47:5-15; Jeremiah 50-51 (Pleasure)</a:t>
            </a:r>
          </a:p>
          <a:p>
            <a:pPr lvl="1">
              <a:spcBef>
                <a:spcPts val="0"/>
              </a:spcBef>
            </a:pPr>
            <a:r>
              <a:rPr lang="en-US" sz="2300" dirty="0">
                <a:latin typeface="Book Antiqua" pitchFamily="18" charset="0"/>
              </a:rPr>
              <a:t>Israel and Judah. Jeremiah, Ezekiel, Hosea, and Micah. (Isaiah 1:21; 57:3-12 [mg]; Ezekiel 16:3-43; 23:1-49; Jeremiah 2:20, 25-28; 13:22), (Religion)</a:t>
            </a:r>
          </a:p>
          <a:p>
            <a:pPr>
              <a:spcBef>
                <a:spcPts val="0"/>
              </a:spcBef>
            </a:pPr>
            <a:r>
              <a:rPr lang="en-US" sz="2300" b="1" dirty="0">
                <a:latin typeface="Book Antiqua" panose="02040602050305030304" pitchFamily="18" charset="0"/>
              </a:rPr>
              <a:t>Angel</a:t>
            </a:r>
            <a:r>
              <a:rPr lang="en-US" sz="2300" dirty="0">
                <a:latin typeface="Book Antiqua" pitchFamily="18" charset="0"/>
              </a:rPr>
              <a:t> brings the message</a:t>
            </a:r>
          </a:p>
          <a:p>
            <a:pPr>
              <a:spcBef>
                <a:spcPts val="0"/>
              </a:spcBef>
            </a:pPr>
            <a:r>
              <a:rPr lang="en-US" sz="2300" dirty="0">
                <a:latin typeface="Book Antiqua" pitchFamily="18" charset="0"/>
              </a:rPr>
              <a:t>Awful harlot in </a:t>
            </a:r>
            <a:r>
              <a:rPr lang="en-US" sz="2300" b="1" u="sng" dirty="0">
                <a:latin typeface="Book Antiqua" panose="02040602050305030304" pitchFamily="18" charset="0"/>
              </a:rPr>
              <a:t>contrast</a:t>
            </a:r>
            <a:r>
              <a:rPr lang="en-US" sz="2300" dirty="0">
                <a:latin typeface="Book Antiqua" pitchFamily="18" charset="0"/>
              </a:rPr>
              <a:t> with the bride of Christ</a:t>
            </a:r>
          </a:p>
          <a:p>
            <a:pPr>
              <a:spcBef>
                <a:spcPts val="0"/>
              </a:spcBef>
            </a:pPr>
            <a:r>
              <a:rPr lang="en-US" sz="2300" dirty="0">
                <a:latin typeface="Book Antiqua" pitchFamily="18" charset="0"/>
              </a:rPr>
              <a:t>Follows the </a:t>
            </a:r>
            <a:r>
              <a:rPr lang="en-US" sz="2300" b="1" dirty="0">
                <a:latin typeface="Book Antiqua" panose="02040602050305030304" pitchFamily="18" charset="0"/>
              </a:rPr>
              <a:t>pouring out </a:t>
            </a:r>
            <a:r>
              <a:rPr lang="en-US" sz="2300" dirty="0">
                <a:latin typeface="Book Antiqua" pitchFamily="18" charset="0"/>
              </a:rPr>
              <a:t>the bowls God’s wrath</a:t>
            </a:r>
          </a:p>
          <a:p>
            <a:pPr>
              <a:spcBef>
                <a:spcPts val="0"/>
              </a:spcBef>
            </a:pPr>
            <a:r>
              <a:rPr lang="en-US" sz="2300" dirty="0">
                <a:latin typeface="Book Antiqua" pitchFamily="18" charset="0"/>
              </a:rPr>
              <a:t>Rome was a compilation of all of the above.</a:t>
            </a:r>
          </a:p>
          <a:p>
            <a:pPr>
              <a:spcBef>
                <a:spcPts val="0"/>
              </a:spcBef>
            </a:pPr>
            <a:r>
              <a:rPr lang="en-US" sz="2300" dirty="0">
                <a:latin typeface="Book Antiqua" pitchFamily="18" charset="0"/>
              </a:rPr>
              <a:t>Now will receive some of the “</a:t>
            </a:r>
            <a:r>
              <a:rPr lang="en-US" sz="2300" b="1" dirty="0">
                <a:latin typeface="Book Antiqua" panose="02040602050305030304" pitchFamily="18" charset="0"/>
              </a:rPr>
              <a:t>details</a:t>
            </a:r>
            <a:r>
              <a:rPr lang="en-US" sz="2300" dirty="0">
                <a:latin typeface="Book Antiqua" pitchFamily="18" charset="0"/>
              </a:rPr>
              <a:t>” 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0A4EC6-6CC5-4901-A35E-5A6C216D04B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17</a:t>
            </a:r>
          </a:p>
        </p:txBody>
      </p:sp>
    </p:spTree>
    <p:extLst>
      <p:ext uri="{BB962C8B-B14F-4D97-AF65-F5344CB8AC3E}">
        <p14:creationId xmlns:p14="http://schemas.microsoft.com/office/powerpoint/2010/main" val="149174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27" y="461417"/>
            <a:ext cx="8686800" cy="769441"/>
          </a:xfrm>
          <a:solidFill>
            <a:schemeClr val="tx1"/>
          </a:solidFill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Elephant" pitchFamily="18" charset="0"/>
              </a:rPr>
              <a:t>The Harlot’s Description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5509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>
                <a:latin typeface="Georgia" pitchFamily="18" charset="0"/>
              </a:rPr>
              <a:t>“</a:t>
            </a:r>
            <a:r>
              <a:rPr lang="en-US" b="1" i="1" dirty="0">
                <a:latin typeface="Georgia" pitchFamily="18" charset="0"/>
              </a:rPr>
              <a:t>Sits on many waters</a:t>
            </a:r>
            <a:r>
              <a:rPr lang="en-US" i="1" dirty="0">
                <a:latin typeface="Georgia" pitchFamily="18" charset="0"/>
              </a:rPr>
              <a:t>”</a:t>
            </a:r>
            <a:br>
              <a:rPr lang="en-US" i="1" dirty="0">
                <a:latin typeface="Georgia" pitchFamily="18" charset="0"/>
              </a:rPr>
            </a:br>
            <a:r>
              <a:rPr lang="en-US" b="1" i="1" dirty="0">
                <a:latin typeface="Georgia" pitchFamily="18" charset="0"/>
              </a:rPr>
              <a:t>cf. Jeremiah 51:13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latin typeface="Book Antiqua" pitchFamily="18" charset="0"/>
              </a:rPr>
              <a:t>City that reigns over the kings of the earth. </a:t>
            </a:r>
            <a:br>
              <a:rPr lang="en-US" b="1" dirty="0">
                <a:latin typeface="Book Antiqua" pitchFamily="18" charset="0"/>
              </a:rPr>
            </a:br>
            <a:r>
              <a:rPr lang="en-US" b="1" dirty="0">
                <a:latin typeface="Book Antiqua" pitchFamily="18" charset="0"/>
              </a:rPr>
              <a:t>(verse 18)</a:t>
            </a:r>
          </a:p>
          <a:p>
            <a:pPr lvl="1">
              <a:spcBef>
                <a:spcPts val="0"/>
              </a:spcBef>
            </a:pPr>
            <a:r>
              <a:rPr lang="en-US" i="1" dirty="0">
                <a:latin typeface="Georgia" pitchFamily="18" charset="0"/>
              </a:rPr>
              <a:t>“</a:t>
            </a:r>
            <a:r>
              <a:rPr lang="en-US" b="1" i="1" dirty="0">
                <a:latin typeface="Georgia" pitchFamily="18" charset="0"/>
              </a:rPr>
              <a:t>With whom the kings of the earth committed fornication</a:t>
            </a:r>
            <a:r>
              <a:rPr lang="en-US" i="1" dirty="0">
                <a:latin typeface="Georgia" pitchFamily="18" charset="0"/>
              </a:rPr>
              <a:t>”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latin typeface="Book Antiqua" pitchFamily="18" charset="0"/>
              </a:rPr>
              <a:t>Her alliances  –  all the nations who joined in her ungodly conduct</a:t>
            </a:r>
          </a:p>
          <a:p>
            <a:pPr>
              <a:spcBef>
                <a:spcPts val="0"/>
              </a:spcBef>
            </a:pPr>
            <a:r>
              <a:rPr lang="en-US" i="1" dirty="0">
                <a:latin typeface="Georgia" pitchFamily="18" charset="0"/>
              </a:rPr>
              <a:t>“</a:t>
            </a:r>
            <a:r>
              <a:rPr lang="en-US" b="1" i="1" dirty="0">
                <a:latin typeface="Georgia" pitchFamily="18" charset="0"/>
              </a:rPr>
              <a:t>Inhabitants of the earth made drunk with wine of her fornication</a:t>
            </a:r>
            <a:r>
              <a:rPr lang="en-US" i="1" dirty="0">
                <a:latin typeface="Georgia" pitchFamily="18" charset="0"/>
              </a:rPr>
              <a:t>”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latin typeface="Book Antiqua" pitchFamily="18" charset="0"/>
              </a:rPr>
              <a:t>Her evil corrupted nations and individuals to share in her wealth and sin! (cf. 13:11-18)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A3B635-B9EF-413E-9ED1-6EA97B1B353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17</a:t>
            </a:r>
          </a:p>
        </p:txBody>
      </p:sp>
    </p:spTree>
    <p:extLst>
      <p:ext uri="{BB962C8B-B14F-4D97-AF65-F5344CB8AC3E}">
        <p14:creationId xmlns:p14="http://schemas.microsoft.com/office/powerpoint/2010/main" val="35263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Rom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" y="-60960"/>
            <a:ext cx="9144000" cy="6908800"/>
          </a:xfrm>
          <a:noFill/>
          <a:ln/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ED1B5410-BE91-4018-B956-763C10644D8F}"/>
              </a:ext>
            </a:extLst>
          </p:cNvPr>
          <p:cNvSpPr/>
          <p:nvPr/>
        </p:nvSpPr>
        <p:spPr>
          <a:xfrm flipV="1">
            <a:off x="3276600" y="2362200"/>
            <a:ext cx="50291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8991600" cy="5878532"/>
          </a:xfr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Judgment of Wicked Babylon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Arial Narrow" panose="020B0606020202030204" pitchFamily="34" charset="0"/>
              </a:rPr>
              <a:t>“Some expositors identify Jerusalem as the Babylon/harlot of the book of Revelation, and they see the fall of Jerusalem in A.D. 70 at the hands of the Romans as the battle of Armageddon. 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Arial Narrow" panose="020B0606020202030204" pitchFamily="34" charset="0"/>
              </a:rPr>
              <a:t>Such an interpretation radically changes the thrust of the visions.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Arial Narrow" panose="020B0606020202030204" pitchFamily="34" charset="0"/>
              </a:rPr>
              <a:t>The beast (Roman Empire) and the false prophet (paganism) are the ones being punished by God. [Revelation 13-14 </a:t>
            </a:r>
            <a:r>
              <a:rPr lang="en-US" sz="2800" i="1" dirty="0">
                <a:latin typeface="Arial Narrow" panose="020B0606020202030204" pitchFamily="34" charset="0"/>
              </a:rPr>
              <a:t>mg</a:t>
            </a:r>
            <a:r>
              <a:rPr lang="en-US" sz="2800" dirty="0">
                <a:latin typeface="Arial Narrow" panose="020B0606020202030204" pitchFamily="34" charset="0"/>
              </a:rPr>
              <a:t>]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Arial Narrow" panose="020B0606020202030204" pitchFamily="34" charset="0"/>
              </a:rPr>
              <a:t>Other Scriptures did prophesy that God would use the Romans to destroy Jerusalem (Matt. 24; Luke 17, 21), but those are different contexts than Revelation.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Arial Narrow" panose="020B0606020202030204" pitchFamily="34" charset="0"/>
              </a:rPr>
              <a:t>The point is that what may be true of one context does not necessarily mean that every other context using the same words has the same application.”</a:t>
            </a:r>
            <a:endParaRPr lang="en-US" sz="1800" dirty="0">
              <a:latin typeface="Arial Narrow" panose="020B0606020202030204" pitchFamily="34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800" dirty="0">
                <a:latin typeface="Arial Narrow" panose="020B0606020202030204" pitchFamily="34" charset="0"/>
              </a:rPr>
              <a:t>			(Robert Harkrider, </a:t>
            </a:r>
            <a:r>
              <a:rPr lang="en-US" sz="1800" i="1" dirty="0">
                <a:latin typeface="Arial Narrow" panose="020B0606020202030204" pitchFamily="34" charset="0"/>
              </a:rPr>
              <a:t>Revelation</a:t>
            </a:r>
            <a:r>
              <a:rPr lang="en-US" sz="1800" dirty="0">
                <a:latin typeface="Arial Narrow" panose="020B0606020202030204" pitchFamily="34" charset="0"/>
              </a:rPr>
              <a:t>, Truth Commentaries, page 322)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1103F0-270E-4ADF-8DBC-DBDD43348AAA}"/>
              </a:ext>
            </a:extLst>
          </p:cNvPr>
          <p:cNvSpPr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Revelation 14:8 and 16:19</a:t>
            </a:r>
          </a:p>
        </p:txBody>
      </p:sp>
    </p:spTree>
    <p:extLst>
      <p:ext uri="{BB962C8B-B14F-4D97-AF65-F5344CB8AC3E}">
        <p14:creationId xmlns:p14="http://schemas.microsoft.com/office/powerpoint/2010/main" val="68046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48355"/>
            <a:ext cx="8991600" cy="5755422"/>
          </a:xfr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Judgment of Wicked Babylon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Arial Narrow" panose="020B0606020202030204" pitchFamily="34" charset="0"/>
              </a:rPr>
              <a:t>The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ONE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dirty="0">
                <a:latin typeface="Arial Narrow" panose="020B0606020202030204" pitchFamily="34" charset="0"/>
              </a:rPr>
              <a:t>great conflict in Revelation is between Satan and his allies against Christ and His army. 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Arial Narrow" panose="020B0606020202030204" pitchFamily="34" charset="0"/>
              </a:rPr>
              <a:t>That conflict was not between the Roman Empire and Judaism; instead, it was the Lord versus Satan with his allies, the beast (Rome) and false prophet (Paganism) of Revelation 13.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 Narrow" panose="020B0606020202030204" pitchFamily="34" charset="0"/>
              </a:rPr>
              <a:t>This conflict draws to a climax in Revelation 16:12-17 when the forces of evil are described as gathering </a:t>
            </a:r>
            <a:r>
              <a:rPr lang="en-US" sz="2400" i="1" dirty="0">
                <a:latin typeface="Arial Narrow" panose="020B0606020202030204" pitchFamily="34" charset="0"/>
              </a:rPr>
              <a:t>for “</a:t>
            </a:r>
            <a:r>
              <a:rPr lang="en-US" b="1" i="1" u="sng" dirty="0">
                <a:latin typeface="Arial Narrow" panose="020B0606020202030204" pitchFamily="34" charset="0"/>
              </a:rPr>
              <a:t>the</a:t>
            </a:r>
            <a:r>
              <a:rPr lang="en-US" b="1" i="1" dirty="0">
                <a:latin typeface="Arial Narrow" panose="020B0606020202030204" pitchFamily="34" charset="0"/>
              </a:rPr>
              <a:t> </a:t>
            </a:r>
            <a:r>
              <a:rPr lang="en-US" sz="2400" b="1" i="1" dirty="0">
                <a:latin typeface="Arial Narrow" panose="020B0606020202030204" pitchFamily="34" charset="0"/>
              </a:rPr>
              <a:t>battle </a:t>
            </a:r>
            <a:r>
              <a:rPr lang="en-US" sz="2400" i="1" dirty="0">
                <a:latin typeface="Arial Narrow" panose="020B0606020202030204" pitchFamily="34" charset="0"/>
              </a:rPr>
              <a:t>of that great day of God Almighty”</a:t>
            </a:r>
            <a:r>
              <a:rPr lang="en-US" sz="2400" dirty="0">
                <a:latin typeface="Arial Narrow" panose="020B0606020202030204" pitchFamily="34" charset="0"/>
              </a:rPr>
              <a:t> (16:14) at Armageddon. cf. 19:19-21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 Narrow" panose="020B0606020202030204" pitchFamily="34" charset="0"/>
              </a:rPr>
              <a:t>While it is true, the prophet Isaiah referred to apostate Jerusalem as </a:t>
            </a:r>
            <a:r>
              <a:rPr lang="en-US" sz="2400" i="1" dirty="0">
                <a:latin typeface="Arial Narrow" panose="020B0606020202030204" pitchFamily="34" charset="0"/>
              </a:rPr>
              <a:t>“the faithful city become an harlot! it was full of judgment; righteousness lodged in it; but now murderers.”</a:t>
            </a:r>
            <a:r>
              <a:rPr lang="en-US" sz="2400" dirty="0">
                <a:latin typeface="Arial Narrow" panose="020B0606020202030204" pitchFamily="34" charset="0"/>
              </a:rPr>
              <a:t> (Isaiah 1:21 KJV; cf. Matthew 23:34ff)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 Narrow" panose="020B0606020202030204" pitchFamily="34" charset="0"/>
              </a:rPr>
              <a:t>Why would the vision be sidetracked from its major theme to present alleged details of conflict between Rome and Judaism?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latin typeface="Arial Narrow" panose="020B0606020202030204" pitchFamily="34" charset="0"/>
              </a:rPr>
              <a:t>Note: What Babylon does, the Beast does. cf. Revelation 14:8-10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1103F0-270E-4ADF-8DBC-DBDD43348AAA}"/>
              </a:ext>
            </a:extLst>
          </p:cNvPr>
          <p:cNvSpPr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Revelation 14:8 and 16:19</a:t>
            </a:r>
          </a:p>
        </p:txBody>
      </p:sp>
    </p:spTree>
    <p:extLst>
      <p:ext uri="{BB962C8B-B14F-4D97-AF65-F5344CB8AC3E}">
        <p14:creationId xmlns:p14="http://schemas.microsoft.com/office/powerpoint/2010/main" val="2077602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Book of Revelation:</a:t>
            </a:r>
            <a:br>
              <a:rPr lang="en-US" b="1" cap="small" dirty="0">
                <a:latin typeface="Elephant" pitchFamily="18" charset="0"/>
              </a:rPr>
            </a:br>
            <a:r>
              <a:rPr lang="en-US" b="1" cap="small" dirty="0">
                <a:latin typeface="Elephant" pitchFamily="18" charset="0"/>
              </a:rPr>
              <a:t>Chapter 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638800"/>
            <a:ext cx="6400800" cy="584775"/>
          </a:xfr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rgbClr val="0000FF"/>
                </a:solidFill>
                <a:latin typeface="Georgia" pitchFamily="18" charset="0"/>
              </a:rPr>
              <a:t>Fallen is Babylon the Great</a:t>
            </a:r>
          </a:p>
        </p:txBody>
      </p:sp>
      <p:pic>
        <p:nvPicPr>
          <p:cNvPr id="4" name="Picture 2" descr="D:\72 dpi JPEG\23 Babylon the Gr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1054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44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Revelation 18:1</a:t>
            </a: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705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81200" y="1894789"/>
            <a:ext cx="510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“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After these things I saw another angel coming down out of heaven, having great authority; and the earth was lightened with his glory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46425C-B0F2-40CA-B2CF-5FE961BE6DB9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18</a:t>
            </a:r>
          </a:p>
        </p:txBody>
      </p:sp>
    </p:spTree>
    <p:extLst>
      <p:ext uri="{BB962C8B-B14F-4D97-AF65-F5344CB8AC3E}">
        <p14:creationId xmlns:p14="http://schemas.microsoft.com/office/powerpoint/2010/main" val="72657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Revelation 18:2</a:t>
            </a: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25282"/>
            <a:ext cx="746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62492" y="1771454"/>
            <a:ext cx="5943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“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And he cried with a mighty voice, saying,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Fallen, fallen is Babylon the great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, and is become a habitation of demons, and a hold of every unclean spirit, and a hold of every unclean and hateful bird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1394AE-2CD2-44EA-B64E-9EB9A39740C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18</a:t>
            </a:r>
          </a:p>
        </p:txBody>
      </p:sp>
    </p:spTree>
    <p:extLst>
      <p:ext uri="{BB962C8B-B14F-4D97-AF65-F5344CB8AC3E}">
        <p14:creationId xmlns:p14="http://schemas.microsoft.com/office/powerpoint/2010/main" val="9105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987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Arial Narrow</vt:lpstr>
      <vt:lpstr>Book Antiqua</vt:lpstr>
      <vt:lpstr>Calibri</vt:lpstr>
      <vt:lpstr>Corbel</vt:lpstr>
      <vt:lpstr>Elephant</vt:lpstr>
      <vt:lpstr>Georgia</vt:lpstr>
      <vt:lpstr>OldCentury</vt:lpstr>
      <vt:lpstr>Times New Roman</vt:lpstr>
      <vt:lpstr>Wingdings</vt:lpstr>
      <vt:lpstr>Office Theme</vt:lpstr>
      <vt:lpstr>1_Office Theme</vt:lpstr>
      <vt:lpstr>Beam</vt:lpstr>
      <vt:lpstr>Depth</vt:lpstr>
      <vt:lpstr>A Study Of  The Book Of Revelation</vt:lpstr>
      <vt:lpstr>The Harlot Of Chapter 17 </vt:lpstr>
      <vt:lpstr>The Harlot’s Description </vt:lpstr>
      <vt:lpstr>PowerPoint Presentation</vt:lpstr>
      <vt:lpstr>PowerPoint Presentation</vt:lpstr>
      <vt:lpstr>PowerPoint Presentation</vt:lpstr>
      <vt:lpstr>Book of Revelation: Chapter 18</vt:lpstr>
      <vt:lpstr>Revelation 18:1</vt:lpstr>
      <vt:lpstr>Revelation 18:2</vt:lpstr>
      <vt:lpstr>Revelation 18:3</vt:lpstr>
      <vt:lpstr>Judgment of Wicked Babylon – The Announcement!</vt:lpstr>
      <vt:lpstr>Babylon – Rome?</vt:lpstr>
      <vt:lpstr>Word Pictures …</vt:lpstr>
      <vt:lpstr>Reason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Greer</dc:creator>
  <cp:lastModifiedBy>Richard Lidh</cp:lastModifiedBy>
  <cp:revision>77</cp:revision>
  <cp:lastPrinted>2021-06-27T21:02:58Z</cp:lastPrinted>
  <dcterms:created xsi:type="dcterms:W3CDTF">2011-09-13T15:06:52Z</dcterms:created>
  <dcterms:modified xsi:type="dcterms:W3CDTF">2021-06-27T21:03:02Z</dcterms:modified>
</cp:coreProperties>
</file>